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59" r:id="rId6"/>
    <p:sldId id="260" r:id="rId7"/>
    <p:sldId id="261" r:id="rId8"/>
    <p:sldId id="266" r:id="rId9"/>
    <p:sldId id="263" r:id="rId10"/>
    <p:sldId id="264" r:id="rId11"/>
    <p:sldId id="265"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117" autoAdjust="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8/2/2019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8/2/2019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8/2/2019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8/2/2019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8/2/2019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8/2/2019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8/2/2019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8/2/2019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8/2/2019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8/2/2019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8/2/2019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8/2/2019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8/2/2019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8/2/2019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8/2/2019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s://www.citefast.com/?s=AP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HIPPO THERAPY RESEARCH</a:t>
            </a:r>
            <a:endParaRPr lang="en-US" dirty="0"/>
          </a:p>
        </p:txBody>
      </p:sp>
      <p:sp>
        <p:nvSpPr>
          <p:cNvPr id="3" name="Subtitle 2"/>
          <p:cNvSpPr>
            <a:spLocks noGrp="1"/>
          </p:cNvSpPr>
          <p:nvPr>
            <p:ph type="subTitle" idx="1"/>
          </p:nvPr>
        </p:nvSpPr>
        <p:spPr/>
        <p:txBody>
          <a:bodyPr/>
          <a:lstStyle/>
          <a:p>
            <a:r>
              <a:rPr lang="en-US" dirty="0" smtClean="0"/>
              <a:t>Research on the effectiveness of hippo therapy treatment </a:t>
            </a:r>
            <a:endParaRPr lang="en-US" dirty="0"/>
          </a:p>
        </p:txBody>
      </p:sp>
    </p:spTree>
    <p:extLst>
      <p:ext uri="{BB962C8B-B14F-4D97-AF65-F5344CB8AC3E}">
        <p14:creationId xmlns:p14="http://schemas.microsoft.com/office/powerpoint/2010/main" val="3278395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18712" y="2222287"/>
            <a:ext cx="10554574" cy="4469458"/>
          </a:xfrm>
        </p:spPr>
        <p:txBody>
          <a:bodyPr>
            <a:normAutofit/>
          </a:bodyPr>
          <a:lstStyle/>
          <a:p>
            <a:pPr>
              <a:lnSpc>
                <a:spcPct val="150000"/>
              </a:lnSpc>
            </a:pPr>
            <a:r>
              <a:rPr lang="en-US" dirty="0" smtClean="0"/>
              <a:t>Hippo therapy is a physical , occupational or speech therapy that aims at utilizing the equine movement. </a:t>
            </a:r>
          </a:p>
          <a:p>
            <a:pPr>
              <a:lnSpc>
                <a:spcPct val="150000"/>
              </a:lnSpc>
            </a:pPr>
            <a:r>
              <a:rPr lang="en-US" dirty="0" smtClean="0"/>
              <a:t>Hippo therapy can also be defined as a form of play that utilizes horses to develop the physical and emotional wellbeing of </a:t>
            </a:r>
            <a:r>
              <a:rPr lang="en-US" dirty="0"/>
              <a:t>an </a:t>
            </a:r>
            <a:r>
              <a:rPr lang="en-US" dirty="0" smtClean="0"/>
              <a:t>individual (</a:t>
            </a:r>
            <a:r>
              <a:rPr lang="en-US" dirty="0" err="1"/>
              <a:t>Koca</a:t>
            </a:r>
            <a:r>
              <a:rPr lang="en-US" dirty="0"/>
              <a:t> &amp; </a:t>
            </a:r>
            <a:r>
              <a:rPr lang="en-US" dirty="0" err="1"/>
              <a:t>Ataseven</a:t>
            </a:r>
            <a:r>
              <a:rPr lang="en-US" dirty="0"/>
              <a:t>, </a:t>
            </a:r>
            <a:r>
              <a:rPr lang="en-US" dirty="0" smtClean="0"/>
              <a:t>2016). </a:t>
            </a:r>
          </a:p>
          <a:p>
            <a:pPr>
              <a:lnSpc>
                <a:spcPct val="150000"/>
              </a:lnSpc>
            </a:pPr>
            <a:r>
              <a:rPr lang="en-US" dirty="0" smtClean="0"/>
              <a:t>Hippo therapy is being used as a medical treatment plan for conditions such as autism, cerebral palsy, down syndrome and sensory processing disorders.</a:t>
            </a:r>
          </a:p>
          <a:p>
            <a:pPr>
              <a:lnSpc>
                <a:spcPct val="150000"/>
              </a:lnSpc>
            </a:pPr>
            <a:r>
              <a:rPr lang="en-US" dirty="0" smtClean="0"/>
              <a:t>It is important to note that hippo therapy should not be practiced by every patient since it requires professional training to ensure patient, s safety and effective use of the horse.</a:t>
            </a:r>
          </a:p>
        </p:txBody>
      </p:sp>
    </p:spTree>
    <p:extLst>
      <p:ext uri="{BB962C8B-B14F-4D97-AF65-F5344CB8AC3E}">
        <p14:creationId xmlns:p14="http://schemas.microsoft.com/office/powerpoint/2010/main" val="1119288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the Hippo therapy</a:t>
            </a:r>
            <a:endParaRPr lang="en-US" dirty="0"/>
          </a:p>
        </p:txBody>
      </p:sp>
      <p:sp>
        <p:nvSpPr>
          <p:cNvPr id="3" name="Content Placeholder 2"/>
          <p:cNvSpPr>
            <a:spLocks noGrp="1"/>
          </p:cNvSpPr>
          <p:nvPr>
            <p:ph idx="1"/>
          </p:nvPr>
        </p:nvSpPr>
        <p:spPr>
          <a:xfrm>
            <a:off x="818712" y="2222287"/>
            <a:ext cx="10554574" cy="4635713"/>
          </a:xfrm>
        </p:spPr>
        <p:txBody>
          <a:bodyPr>
            <a:normAutofit/>
          </a:bodyPr>
          <a:lstStyle/>
          <a:p>
            <a:pPr>
              <a:lnSpc>
                <a:spcPct val="150000"/>
              </a:lnSpc>
            </a:pPr>
            <a:r>
              <a:rPr lang="en-US" dirty="0" smtClean="0"/>
              <a:t>Hippo therapy is used as part of an integrated intervention program to help patients with Autism Spectrum Disorder (ASD) in order to achieve functional outcomes. </a:t>
            </a:r>
          </a:p>
          <a:p>
            <a:pPr>
              <a:lnSpc>
                <a:spcPct val="150000"/>
              </a:lnSpc>
            </a:pPr>
            <a:r>
              <a:rPr lang="en-US" dirty="0" smtClean="0"/>
              <a:t>Hippo therapy addresses  the functional outcomes in relation to a patient’s ability to process the sensory information such as maintenance of body balance, seeing and feelings things in a different way </a:t>
            </a:r>
            <a:r>
              <a:rPr lang="en-US" dirty="0"/>
              <a:t>from </a:t>
            </a:r>
            <a:r>
              <a:rPr lang="en-US" dirty="0" smtClean="0"/>
              <a:t>others (</a:t>
            </a:r>
            <a:r>
              <a:rPr lang="en-US" dirty="0" err="1"/>
              <a:t>Koca</a:t>
            </a:r>
            <a:r>
              <a:rPr lang="en-US" dirty="0"/>
              <a:t> &amp; </a:t>
            </a:r>
            <a:r>
              <a:rPr lang="en-US" dirty="0" err="1"/>
              <a:t>Ataseven</a:t>
            </a:r>
            <a:r>
              <a:rPr lang="en-US" dirty="0"/>
              <a:t>, 2016</a:t>
            </a:r>
            <a:r>
              <a:rPr lang="en-US" dirty="0" smtClean="0"/>
              <a:t>). </a:t>
            </a:r>
          </a:p>
          <a:p>
            <a:pPr>
              <a:lnSpc>
                <a:spcPct val="150000"/>
              </a:lnSpc>
            </a:pPr>
            <a:r>
              <a:rPr lang="en-US" dirty="0" smtClean="0"/>
              <a:t>People with disabilities also tend to benefit from hippo therapy due to its great deal of physical importance. </a:t>
            </a:r>
          </a:p>
          <a:p>
            <a:pPr>
              <a:lnSpc>
                <a:spcPct val="150000"/>
              </a:lnSpc>
            </a:pPr>
            <a:r>
              <a:rPr lang="en-US" dirty="0" smtClean="0"/>
              <a:t>Individuals who take part in hippo therapy tend to have an improved flexibility of the body as well as increased muscle strength. </a:t>
            </a:r>
          </a:p>
        </p:txBody>
      </p:sp>
    </p:spTree>
    <p:extLst>
      <p:ext uri="{BB962C8B-B14F-4D97-AF65-F5344CB8AC3E}">
        <p14:creationId xmlns:p14="http://schemas.microsoft.com/office/powerpoint/2010/main" val="3140755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it was created for</a:t>
            </a:r>
            <a:endParaRPr lang="en-US" dirty="0"/>
          </a:p>
        </p:txBody>
      </p:sp>
      <p:sp>
        <p:nvSpPr>
          <p:cNvPr id="3" name="Content Placeholder 2"/>
          <p:cNvSpPr>
            <a:spLocks noGrp="1"/>
          </p:cNvSpPr>
          <p:nvPr>
            <p:ph idx="1"/>
          </p:nvPr>
        </p:nvSpPr>
        <p:spPr>
          <a:xfrm>
            <a:off x="818712" y="1953491"/>
            <a:ext cx="10554574" cy="4675909"/>
          </a:xfrm>
        </p:spPr>
        <p:txBody>
          <a:bodyPr>
            <a:normAutofit/>
          </a:bodyPr>
          <a:lstStyle/>
          <a:p>
            <a:pPr marL="0" indent="0">
              <a:lnSpc>
                <a:spcPct val="150000"/>
              </a:lnSpc>
              <a:buNone/>
            </a:pPr>
            <a:r>
              <a:rPr lang="en-US" dirty="0" smtClean="0"/>
              <a:t>Hippo therapy was set to address individuals with mental and physical ability. They </a:t>
            </a:r>
            <a:r>
              <a:rPr lang="en-US" dirty="0" err="1" smtClean="0"/>
              <a:t>incude</a:t>
            </a:r>
            <a:r>
              <a:rPr lang="en-US" dirty="0" smtClean="0"/>
              <a:t>: </a:t>
            </a:r>
          </a:p>
          <a:p>
            <a:pPr>
              <a:lnSpc>
                <a:spcPct val="150000"/>
              </a:lnSpc>
              <a:buFont typeface="Courier New" panose="02070309020205020404" pitchFamily="49" charset="0"/>
              <a:buChar char="o"/>
            </a:pPr>
            <a:r>
              <a:rPr lang="en-US" dirty="0" smtClean="0"/>
              <a:t>Individuals with autism.</a:t>
            </a:r>
          </a:p>
          <a:p>
            <a:pPr>
              <a:lnSpc>
                <a:spcPct val="150000"/>
              </a:lnSpc>
              <a:buFont typeface="Courier New" panose="02070309020205020404" pitchFamily="49" charset="0"/>
              <a:buChar char="o"/>
            </a:pPr>
            <a:r>
              <a:rPr lang="en-US" dirty="0" smtClean="0"/>
              <a:t>People with cerebral palsy</a:t>
            </a:r>
          </a:p>
          <a:p>
            <a:pPr>
              <a:lnSpc>
                <a:spcPct val="150000"/>
              </a:lnSpc>
              <a:buFont typeface="Courier New" panose="02070309020205020404" pitchFamily="49" charset="0"/>
              <a:buChar char="o"/>
            </a:pPr>
            <a:r>
              <a:rPr lang="en-US" dirty="0" smtClean="0"/>
              <a:t>Asperger’s syndrome</a:t>
            </a:r>
          </a:p>
          <a:p>
            <a:pPr>
              <a:lnSpc>
                <a:spcPct val="150000"/>
              </a:lnSpc>
              <a:buFont typeface="Courier New" panose="02070309020205020404" pitchFamily="49" charset="0"/>
              <a:buChar char="o"/>
            </a:pPr>
            <a:r>
              <a:rPr lang="en-US" dirty="0" smtClean="0"/>
              <a:t>Down syndrome</a:t>
            </a:r>
          </a:p>
          <a:p>
            <a:pPr>
              <a:lnSpc>
                <a:spcPct val="150000"/>
              </a:lnSpc>
              <a:buFont typeface="Courier New" panose="02070309020205020404" pitchFamily="49" charset="0"/>
              <a:buChar char="o"/>
            </a:pPr>
            <a:r>
              <a:rPr lang="en-US" dirty="0" smtClean="0"/>
              <a:t>Autism is though to be the major problem that led to creation of the hippo therapy </a:t>
            </a:r>
            <a:r>
              <a:rPr lang="en-US" dirty="0"/>
              <a:t>intervention </a:t>
            </a:r>
            <a:r>
              <a:rPr lang="en-US" dirty="0" smtClean="0"/>
              <a:t>program (</a:t>
            </a:r>
            <a:r>
              <a:rPr lang="en-US" dirty="0" err="1"/>
              <a:t>Koca</a:t>
            </a:r>
            <a:r>
              <a:rPr lang="en-US" dirty="0"/>
              <a:t> &amp; </a:t>
            </a:r>
            <a:r>
              <a:rPr lang="en-US" dirty="0" err="1"/>
              <a:t>Ataseven</a:t>
            </a:r>
            <a:r>
              <a:rPr lang="en-US" dirty="0"/>
              <a:t>, 2016</a:t>
            </a:r>
            <a:r>
              <a:rPr lang="en-US" dirty="0" smtClean="0"/>
              <a:t>) .</a:t>
            </a:r>
          </a:p>
          <a:p>
            <a:pPr>
              <a:buFont typeface="Courier New" panose="02070309020205020404" pitchFamily="49" charset="0"/>
              <a:buChar char="o"/>
            </a:pPr>
            <a:endParaRPr lang="en-US" dirty="0" smtClean="0"/>
          </a:p>
          <a:p>
            <a:endParaRPr lang="en-US" dirty="0"/>
          </a:p>
        </p:txBody>
      </p:sp>
    </p:spTree>
    <p:extLst>
      <p:ext uri="{BB962C8B-B14F-4D97-AF65-F5344CB8AC3E}">
        <p14:creationId xmlns:p14="http://schemas.microsoft.com/office/powerpoint/2010/main" val="120282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Hippo therapy</a:t>
            </a:r>
            <a:endParaRPr lang="en-US" dirty="0"/>
          </a:p>
        </p:txBody>
      </p:sp>
      <p:sp>
        <p:nvSpPr>
          <p:cNvPr id="3" name="Content Placeholder 2"/>
          <p:cNvSpPr>
            <a:spLocks noGrp="1"/>
          </p:cNvSpPr>
          <p:nvPr>
            <p:ph idx="1"/>
          </p:nvPr>
        </p:nvSpPr>
        <p:spPr>
          <a:xfrm>
            <a:off x="818712" y="1911927"/>
            <a:ext cx="10554574" cy="4800600"/>
          </a:xfrm>
        </p:spPr>
        <p:txBody>
          <a:bodyPr>
            <a:normAutofit/>
          </a:bodyPr>
          <a:lstStyle/>
          <a:p>
            <a:pPr>
              <a:lnSpc>
                <a:spcPct val="150000"/>
              </a:lnSpc>
            </a:pPr>
            <a:r>
              <a:rPr lang="en-US" dirty="0" smtClean="0"/>
              <a:t>Some exercises that are used in hippo therapy are essential in improvement of serpentines figure eights. </a:t>
            </a:r>
          </a:p>
          <a:p>
            <a:pPr>
              <a:lnSpc>
                <a:spcPct val="150000"/>
              </a:lnSpc>
            </a:pPr>
            <a:r>
              <a:rPr lang="en-US" dirty="0" smtClean="0"/>
              <a:t>Hippo therapy involves several games that promotes stop and start for individuals with disabilities.</a:t>
            </a:r>
          </a:p>
          <a:p>
            <a:pPr>
              <a:lnSpc>
                <a:spcPct val="150000"/>
              </a:lnSpc>
            </a:pPr>
            <a:r>
              <a:rPr lang="en-US" dirty="0" smtClean="0"/>
              <a:t>In the current situation, hippo therapy is being used as a speech and language therapy strategy.</a:t>
            </a:r>
          </a:p>
          <a:p>
            <a:pPr>
              <a:lnSpc>
                <a:spcPct val="150000"/>
              </a:lnSpc>
            </a:pPr>
            <a:r>
              <a:rPr lang="en-US" dirty="0" smtClean="0"/>
              <a:t>This intervention program also provides a sense of self fulfillment.</a:t>
            </a:r>
          </a:p>
          <a:p>
            <a:pPr>
              <a:lnSpc>
                <a:spcPct val="150000"/>
              </a:lnSpc>
            </a:pPr>
            <a:r>
              <a:rPr lang="en-US" dirty="0" smtClean="0"/>
              <a:t>Not only in treatment program, hippo therapy can be use to prevent occurrence of various disorders before </a:t>
            </a:r>
            <a:r>
              <a:rPr lang="en-US" dirty="0"/>
              <a:t>they </a:t>
            </a:r>
            <a:r>
              <a:rPr lang="en-US" dirty="0" smtClean="0"/>
              <a:t>occur (</a:t>
            </a:r>
            <a:r>
              <a:rPr lang="en-US" dirty="0" err="1"/>
              <a:t>Bohonowych</a:t>
            </a:r>
            <a:r>
              <a:rPr lang="en-US" dirty="0"/>
              <a:t>, 2017</a:t>
            </a:r>
            <a:r>
              <a:rPr lang="en-US" dirty="0" smtClean="0"/>
              <a:t>).</a:t>
            </a:r>
          </a:p>
          <a:p>
            <a:pPr marL="0" indent="0">
              <a:lnSpc>
                <a:spcPct val="150000"/>
              </a:lnSpc>
              <a:buNone/>
            </a:pPr>
            <a:endParaRPr lang="en-US" dirty="0"/>
          </a:p>
        </p:txBody>
      </p:sp>
    </p:spTree>
    <p:extLst>
      <p:ext uri="{BB962C8B-B14F-4D97-AF65-F5344CB8AC3E}">
        <p14:creationId xmlns:p14="http://schemas.microsoft.com/office/powerpoint/2010/main" val="38716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hippo therapy</a:t>
            </a:r>
            <a:endParaRPr lang="en-US" dirty="0"/>
          </a:p>
        </p:txBody>
      </p:sp>
      <p:sp>
        <p:nvSpPr>
          <p:cNvPr id="3" name="Content Placeholder 2"/>
          <p:cNvSpPr>
            <a:spLocks noGrp="1"/>
          </p:cNvSpPr>
          <p:nvPr>
            <p:ph idx="1"/>
          </p:nvPr>
        </p:nvSpPr>
        <p:spPr>
          <a:xfrm>
            <a:off x="818712" y="2222287"/>
            <a:ext cx="10554574" cy="4303204"/>
          </a:xfrm>
        </p:spPr>
        <p:txBody>
          <a:bodyPr/>
          <a:lstStyle/>
          <a:p>
            <a:pPr>
              <a:lnSpc>
                <a:spcPct val="150000"/>
              </a:lnSpc>
            </a:pPr>
            <a:r>
              <a:rPr lang="en-US" dirty="0" smtClean="0"/>
              <a:t>Hippo therapy is currently being used to as an integrative intervention program for medical conditions such as autism, down syndrome, sensory processing problems and cerebral palsy</a:t>
            </a:r>
            <a:r>
              <a:rPr lang="en-US" dirty="0"/>
              <a:t>("Horse of a Different Color: The Effectiveness of </a:t>
            </a:r>
            <a:r>
              <a:rPr lang="en-US" dirty="0" smtClean="0"/>
              <a:t>Hippo therapy," </a:t>
            </a:r>
            <a:r>
              <a:rPr lang="en-US" dirty="0"/>
              <a:t>2014</a:t>
            </a:r>
            <a:r>
              <a:rPr lang="en-US" dirty="0" smtClean="0"/>
              <a:t>).</a:t>
            </a:r>
          </a:p>
          <a:p>
            <a:pPr>
              <a:lnSpc>
                <a:spcPct val="150000"/>
              </a:lnSpc>
            </a:pPr>
            <a:r>
              <a:rPr lang="en-US" dirty="0" smtClean="0"/>
              <a:t>This intervention uses a horse to achieve its importance in the development of the physical and mental health of an individual. </a:t>
            </a:r>
          </a:p>
          <a:p>
            <a:pPr>
              <a:lnSpc>
                <a:spcPct val="150000"/>
              </a:lnSpc>
            </a:pPr>
            <a:r>
              <a:rPr lang="en-US" dirty="0" smtClean="0"/>
              <a:t>To achieve successful communication in people with mental abilities, the most relevant sensory processing strategies are integrated in the treatment plan. </a:t>
            </a:r>
          </a:p>
          <a:p>
            <a:endParaRPr lang="en-US" dirty="0"/>
          </a:p>
        </p:txBody>
      </p:sp>
    </p:spTree>
    <p:extLst>
      <p:ext uri="{BB962C8B-B14F-4D97-AF65-F5344CB8AC3E}">
        <p14:creationId xmlns:p14="http://schemas.microsoft.com/office/powerpoint/2010/main" val="3737615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Hippo therapy</a:t>
            </a:r>
            <a:endParaRPr lang="en-US" dirty="0"/>
          </a:p>
        </p:txBody>
      </p:sp>
      <p:sp>
        <p:nvSpPr>
          <p:cNvPr id="3" name="Content Placeholder 2"/>
          <p:cNvSpPr>
            <a:spLocks noGrp="1"/>
          </p:cNvSpPr>
          <p:nvPr>
            <p:ph idx="1"/>
          </p:nvPr>
        </p:nvSpPr>
        <p:spPr>
          <a:xfrm>
            <a:off x="818712" y="2223655"/>
            <a:ext cx="10554574" cy="4447309"/>
          </a:xfrm>
        </p:spPr>
        <p:txBody>
          <a:bodyPr>
            <a:normAutofit/>
          </a:bodyPr>
          <a:lstStyle/>
          <a:p>
            <a:pPr>
              <a:lnSpc>
                <a:spcPct val="150000"/>
              </a:lnSpc>
            </a:pPr>
            <a:r>
              <a:rPr lang="en-US" dirty="0" smtClean="0"/>
              <a:t>Hippo therapy work is quite simple compared to other therapies as children with disabilities enjoy horse riding. Most children with disabilities that horse riding is quite hard for them though hippo therapy makes it an obtainable activity </a:t>
            </a:r>
            <a:r>
              <a:rPr lang="en-US" dirty="0"/>
              <a:t>for </a:t>
            </a:r>
            <a:r>
              <a:rPr lang="en-US" dirty="0" smtClean="0"/>
              <a:t>them (</a:t>
            </a:r>
            <a:r>
              <a:rPr lang="en-US" dirty="0" err="1"/>
              <a:t>Koca</a:t>
            </a:r>
            <a:r>
              <a:rPr lang="en-US" dirty="0"/>
              <a:t> &amp; </a:t>
            </a:r>
            <a:r>
              <a:rPr lang="en-US" dirty="0" err="1"/>
              <a:t>Ataseven</a:t>
            </a:r>
            <a:r>
              <a:rPr lang="en-US" dirty="0"/>
              <a:t>, 2016</a:t>
            </a:r>
            <a:r>
              <a:rPr lang="en-US" dirty="0" smtClean="0"/>
              <a:t>). </a:t>
            </a:r>
          </a:p>
          <a:p>
            <a:pPr>
              <a:lnSpc>
                <a:spcPct val="150000"/>
              </a:lnSpc>
            </a:pPr>
            <a:r>
              <a:rPr lang="en-US" dirty="0" smtClean="0"/>
              <a:t>To maintain the safety of the client, horses are chosen based on the personality traits , their size and how well they fit in the intervention program. This is because some horses have minds of their own and can cause injuries to the client.</a:t>
            </a:r>
          </a:p>
          <a:p>
            <a:pPr>
              <a:lnSpc>
                <a:spcPct val="150000"/>
              </a:lnSpc>
            </a:pPr>
            <a:endParaRPr lang="en-US" dirty="0" smtClean="0"/>
          </a:p>
        </p:txBody>
      </p:sp>
    </p:spTree>
    <p:extLst>
      <p:ext uri="{BB962C8B-B14F-4D97-AF65-F5344CB8AC3E}">
        <p14:creationId xmlns:p14="http://schemas.microsoft.com/office/powerpoint/2010/main" val="140865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hippo therapy</a:t>
            </a:r>
            <a:endParaRPr lang="en-US" dirty="0"/>
          </a:p>
        </p:txBody>
      </p:sp>
      <p:sp>
        <p:nvSpPr>
          <p:cNvPr id="3" name="Content Placeholder 2"/>
          <p:cNvSpPr>
            <a:spLocks noGrp="1"/>
          </p:cNvSpPr>
          <p:nvPr>
            <p:ph idx="1"/>
          </p:nvPr>
        </p:nvSpPr>
        <p:spPr>
          <a:xfrm>
            <a:off x="818712" y="2222287"/>
            <a:ext cx="10554574" cy="4361393"/>
          </a:xfrm>
        </p:spPr>
        <p:txBody>
          <a:bodyPr/>
          <a:lstStyle/>
          <a:p>
            <a:pPr>
              <a:lnSpc>
                <a:spcPct val="150000"/>
              </a:lnSpc>
            </a:pPr>
            <a:r>
              <a:rPr lang="en-US" dirty="0" smtClean="0"/>
              <a:t>Horse riding presents a constant and engaging activity though it can cause postural challenges to the client.</a:t>
            </a:r>
          </a:p>
          <a:p>
            <a:pPr>
              <a:lnSpc>
                <a:spcPct val="150000"/>
              </a:lnSpc>
            </a:pPr>
            <a:r>
              <a:rPr lang="en-US" dirty="0" smtClean="0"/>
              <a:t>Even though hippo therapy is mind blowing, there is still a huge skepticism regarding its effectiveness and reliability as treatment option. Horses are huge and can scare children away, cause injuries due to kick backs as well as there is a huge possibility of falling</a:t>
            </a:r>
            <a:r>
              <a:rPr lang="de-DE" dirty="0"/>
              <a:t>(Klose &amp; Berg, </a:t>
            </a:r>
            <a:r>
              <a:rPr lang="de-DE" dirty="0" smtClean="0"/>
              <a:t>2019)</a:t>
            </a:r>
            <a:r>
              <a:rPr lang="en-US" dirty="0" smtClean="0"/>
              <a:t>.</a:t>
            </a:r>
          </a:p>
          <a:p>
            <a:pPr>
              <a:lnSpc>
                <a:spcPct val="150000"/>
              </a:lnSpc>
            </a:pPr>
            <a:r>
              <a:rPr lang="en-US" dirty="0" smtClean="0"/>
              <a:t>There is lack of hard research on the reliability of the therapy since it is hard to measure its impact.</a:t>
            </a:r>
            <a:endParaRPr lang="en-US" dirty="0"/>
          </a:p>
        </p:txBody>
      </p:sp>
    </p:spTree>
    <p:extLst>
      <p:ext uri="{BB962C8B-B14F-4D97-AF65-F5344CB8AC3E}">
        <p14:creationId xmlns:p14="http://schemas.microsoft.com/office/powerpoint/2010/main" val="3194109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from previous research</a:t>
            </a:r>
            <a:endParaRPr lang="en-US" dirty="0"/>
          </a:p>
        </p:txBody>
      </p:sp>
      <p:sp>
        <p:nvSpPr>
          <p:cNvPr id="3" name="Content Placeholder 2"/>
          <p:cNvSpPr>
            <a:spLocks noGrp="1"/>
          </p:cNvSpPr>
          <p:nvPr>
            <p:ph idx="1"/>
          </p:nvPr>
        </p:nvSpPr>
        <p:spPr>
          <a:xfrm>
            <a:off x="818712" y="2240280"/>
            <a:ext cx="10554574" cy="4617720"/>
          </a:xfrm>
        </p:spPr>
        <p:txBody>
          <a:bodyPr/>
          <a:lstStyle/>
          <a:p>
            <a:pPr>
              <a:lnSpc>
                <a:spcPct val="150000"/>
              </a:lnSpc>
            </a:pPr>
            <a:r>
              <a:rPr lang="en-US" dirty="0" smtClean="0"/>
              <a:t>Hippo therapy is one of the best intervention treatment plan for individuals with mental disabilities especially children with autism.</a:t>
            </a:r>
          </a:p>
          <a:p>
            <a:pPr>
              <a:lnSpc>
                <a:spcPct val="150000"/>
              </a:lnSpc>
            </a:pPr>
            <a:r>
              <a:rPr lang="en-US" dirty="0" smtClean="0"/>
              <a:t>During the program, the patient may even no t be aware that he or she is being treated . Clients find it more of a game while they are taught how to ride and communicate with the horse. </a:t>
            </a:r>
          </a:p>
          <a:p>
            <a:pPr>
              <a:lnSpc>
                <a:spcPct val="150000"/>
              </a:lnSpc>
            </a:pPr>
            <a:r>
              <a:rPr lang="en-US" dirty="0" smtClean="0"/>
              <a:t>Research shows that the psychogenic factor enables the clients to adapt to the reality.</a:t>
            </a:r>
          </a:p>
          <a:p>
            <a:pPr>
              <a:lnSpc>
                <a:spcPct val="150000"/>
              </a:lnSpc>
            </a:pPr>
            <a:r>
              <a:rPr lang="en-US" dirty="0" smtClean="0"/>
              <a:t>Hippo therapy includes horse riding by training overall coordination of the body and the mind, maintenance of body balance and the ability to respond to the horse during movements.</a:t>
            </a:r>
          </a:p>
          <a:p>
            <a:endParaRPr lang="en-US" dirty="0" smtClean="0"/>
          </a:p>
          <a:p>
            <a:endParaRPr lang="en-US" dirty="0"/>
          </a:p>
        </p:txBody>
      </p:sp>
    </p:spTree>
    <p:extLst>
      <p:ext uri="{BB962C8B-B14F-4D97-AF65-F5344CB8AC3E}">
        <p14:creationId xmlns:p14="http://schemas.microsoft.com/office/powerpoint/2010/main" val="3689355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from previous research</a:t>
            </a:r>
            <a:endParaRPr lang="en-US" dirty="0"/>
          </a:p>
        </p:txBody>
      </p:sp>
      <p:sp>
        <p:nvSpPr>
          <p:cNvPr id="3" name="Content Placeholder 2"/>
          <p:cNvSpPr>
            <a:spLocks noGrp="1"/>
          </p:cNvSpPr>
          <p:nvPr>
            <p:ph idx="1"/>
          </p:nvPr>
        </p:nvSpPr>
        <p:spPr>
          <a:xfrm>
            <a:off x="818712" y="2222287"/>
            <a:ext cx="10554574" cy="4475693"/>
          </a:xfrm>
        </p:spPr>
        <p:txBody>
          <a:bodyPr/>
          <a:lstStyle/>
          <a:p>
            <a:pPr>
              <a:lnSpc>
                <a:spcPct val="150000"/>
              </a:lnSpc>
            </a:pPr>
            <a:r>
              <a:rPr lang="en-US" dirty="0" smtClean="0"/>
              <a:t>Hippo therapy intervention program gained its popularity after the second world war after the Germans introduced the therapy to the rest of the world. As a result, many therapeutic care centers were started in United states and Canada.</a:t>
            </a:r>
          </a:p>
          <a:p>
            <a:pPr>
              <a:lnSpc>
                <a:spcPct val="150000"/>
              </a:lnSpc>
            </a:pPr>
            <a:r>
              <a:rPr lang="en-US" dirty="0" smtClean="0"/>
              <a:t>The aim of most care centers was to treat stroke, multiple sclerosis, attention disorders, spinal cord, autism and down syndrome.</a:t>
            </a:r>
          </a:p>
          <a:p>
            <a:pPr>
              <a:lnSpc>
                <a:spcPct val="150000"/>
              </a:lnSpc>
            </a:pPr>
            <a:r>
              <a:rPr lang="en-US" dirty="0" smtClean="0"/>
              <a:t>Hippo therapy is believed to have some effect on postural control in siting for children with cerebral palsy.</a:t>
            </a:r>
            <a:endParaRPr lang="en-US" dirty="0"/>
          </a:p>
        </p:txBody>
      </p:sp>
    </p:spTree>
    <p:extLst>
      <p:ext uri="{BB962C8B-B14F-4D97-AF65-F5344CB8AC3E}">
        <p14:creationId xmlns:p14="http://schemas.microsoft.com/office/powerpoint/2010/main" val="111077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from previous research</a:t>
            </a:r>
            <a:endParaRPr lang="en-US" dirty="0"/>
          </a:p>
        </p:txBody>
      </p:sp>
      <p:sp>
        <p:nvSpPr>
          <p:cNvPr id="3" name="Content Placeholder 2"/>
          <p:cNvSpPr>
            <a:spLocks noGrp="1"/>
          </p:cNvSpPr>
          <p:nvPr>
            <p:ph idx="1"/>
          </p:nvPr>
        </p:nvSpPr>
        <p:spPr>
          <a:xfrm>
            <a:off x="818712" y="2222287"/>
            <a:ext cx="10554574" cy="4475693"/>
          </a:xfrm>
        </p:spPr>
        <p:txBody>
          <a:bodyPr/>
          <a:lstStyle/>
          <a:p>
            <a:pPr>
              <a:lnSpc>
                <a:spcPct val="150000"/>
              </a:lnSpc>
            </a:pPr>
            <a:r>
              <a:rPr lang="en-US" dirty="0" smtClean="0"/>
              <a:t>In an interview, both the parents and the children argued that hippo therapy had an impact on their walking ability as it seemed to have improved. Their leg flexibility had also improved. This shows the effectiveness of the program towards treating people with mental and physical disorders (Bloch, 2018).</a:t>
            </a:r>
          </a:p>
          <a:p>
            <a:pPr>
              <a:lnSpc>
                <a:spcPct val="150000"/>
              </a:lnSpc>
            </a:pPr>
            <a:r>
              <a:rPr lang="en-US" dirty="0" smtClean="0"/>
              <a:t>With the increasing number of  children with ASD . Many therapists and parents are seeking hippo therapy to improve the condition through improvement of motor skill functioning and communication.</a:t>
            </a:r>
          </a:p>
          <a:p>
            <a:pPr>
              <a:lnSpc>
                <a:spcPct val="150000"/>
              </a:lnSpc>
            </a:pPr>
            <a:endParaRPr lang="en-US" dirty="0"/>
          </a:p>
        </p:txBody>
      </p:sp>
      <p:sp>
        <p:nvSpPr>
          <p:cNvPr id="4" name="Rectangle 1"/>
          <p:cNvSpPr>
            <a:spLocks noChangeArrowheads="1"/>
          </p:cNvSpPr>
          <p:nvPr/>
        </p:nvSpPr>
        <p:spPr bwMode="auto">
          <a:xfrm>
            <a:off x="0" y="0"/>
            <a:ext cx="12192000" cy="457200"/>
          </a:xfrm>
          <a:prstGeom prst="rect">
            <a:avLst/>
          </a:prstGeom>
          <a:solidFill>
            <a:srgbClr val="E5E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1" i="0" u="none" strike="noStrike" cap="none" normalizeH="0" baseline="0" smtClean="0">
                <a:ln>
                  <a:noFill/>
                </a:ln>
                <a:solidFill>
                  <a:srgbClr val="808080"/>
                </a:solidFill>
                <a:effectLst/>
                <a:latin typeface="Verdana" panose="020B0604030504040204" pitchFamily="34" charset="0"/>
              </a:rPr>
              <a:t>In‑text:</a:t>
            </a:r>
            <a:r>
              <a:rPr kumimoji="0" lang="en-US" sz="900" b="0" i="0" u="none" strike="noStrike" cap="none" normalizeH="0" baseline="0" smtClean="0">
                <a:ln>
                  <a:noFill/>
                </a:ln>
                <a:solidFill>
                  <a:srgbClr val="333333"/>
                </a:solidFill>
                <a:effectLst/>
                <a:latin typeface="Verdana" panose="020B0604030504040204" pitchFamily="34" charset="0"/>
              </a:rPr>
              <a:t> (Bloch, 2018, p. </a:t>
            </a:r>
            <a:r>
              <a:rPr kumimoji="0" lang="en-US" sz="900" b="0" i="0" u="none" strike="noStrike" cap="none" normalizeH="0" baseline="0" smtClean="0">
                <a:ln>
                  <a:noFill/>
                </a:ln>
                <a:solidFill>
                  <a:srgbClr val="808080"/>
                </a:solidFill>
                <a:effectLst/>
                <a:latin typeface="Verdana" panose="020B0604030504040204" pitchFamily="34" charset="0"/>
              </a:rPr>
              <a:t>xx</a:t>
            </a:r>
            <a:r>
              <a:rPr kumimoji="0" lang="en-US" sz="900" b="0" i="0" u="none" strike="noStrike" cap="none" normalizeH="0" baseline="0" smtClean="0">
                <a:ln>
                  <a:noFill/>
                </a:ln>
                <a:solidFill>
                  <a:srgbClr val="333333"/>
                </a:solidFill>
                <a:effectLst/>
                <a:latin typeface="Verdana" panose="020B0604030504040204" pitchFamily="34" charset="0"/>
              </a:rPr>
              <a:t>) </a:t>
            </a:r>
            <a:r>
              <a:rPr kumimoji="0" lang="en-US" sz="900" b="0" i="0" u="none" strike="noStrike" cap="none" normalizeH="0" baseline="0" smtClean="0">
                <a:ln>
                  <a:noFill/>
                </a:ln>
                <a:solidFill>
                  <a:srgbClr val="000000"/>
                </a:solidFill>
                <a:effectLst/>
                <a:latin typeface="Verdana" panose="020B0604030504040204" pitchFamily="34" charset="0"/>
                <a:hlinkClick r:id="rId2"/>
              </a:rPr>
              <a:t>  </a:t>
            </a:r>
            <a:endParaRPr kumimoji="0" lang="en-US" sz="11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Verdana" panose="020B0604030504040204" pitchFamily="34" charset="0"/>
              </a:rPr>
              <a:t/>
            </a:r>
            <a:br>
              <a:rPr kumimoji="0" lang="en-US" sz="700" b="0" i="0" u="none" strike="noStrike" cap="none" normalizeH="0" baseline="0" smtClean="0">
                <a:ln>
                  <a:noFill/>
                </a:ln>
                <a:solidFill>
                  <a:srgbClr val="000000"/>
                </a:solidFill>
                <a:effectLst/>
                <a:latin typeface="Verdana" panose="020B0604030504040204" pitchFamily="34" charset="0"/>
              </a:rPr>
            </a:br>
            <a:endParaRPr kumimoji="0" lang="en-US" sz="700" b="0" i="0" u="none" strike="noStrike" cap="none" normalizeH="0" baseline="0" smtClean="0">
              <a:ln>
                <a:noFill/>
              </a:ln>
              <a:solidFill>
                <a:srgbClr val="000000"/>
              </a:solidFill>
              <a:effectLst/>
              <a:latin typeface="Verdana" panose="020B0604030504040204" pitchFamily="34" charset="0"/>
            </a:endParaRPr>
          </a:p>
        </p:txBody>
      </p:sp>
      <p:pic>
        <p:nvPicPr>
          <p:cNvPr id="1026" name="Picture 2" descr="https://www.citefast.com/images/help.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250" y="53975"/>
            <a:ext cx="133350" cy="12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0717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818712" y="1897381"/>
            <a:ext cx="10554574" cy="4754880"/>
          </a:xfrm>
        </p:spPr>
        <p:txBody>
          <a:bodyPr>
            <a:normAutofit/>
          </a:bodyPr>
          <a:lstStyle/>
          <a:p>
            <a:pPr>
              <a:lnSpc>
                <a:spcPct val="150000"/>
              </a:lnSpc>
            </a:pPr>
            <a:r>
              <a:rPr lang="en-US" dirty="0"/>
              <a:t>Bloch, E. T. (2018). </a:t>
            </a:r>
            <a:r>
              <a:rPr lang="en-US" dirty="0" err="1"/>
              <a:t>Hippotherapy</a:t>
            </a:r>
            <a:r>
              <a:rPr lang="en-US" dirty="0"/>
              <a:t>: The Lived Experience of Parents of Children With Autism. American Journal of Occupational Therapy, 72(4_Supplement_1), 7211510169p1. </a:t>
            </a:r>
            <a:r>
              <a:rPr lang="en-US" dirty="0" smtClean="0"/>
              <a:t>doi:10.5014/ajot.2018.72s1-po2020</a:t>
            </a:r>
            <a:endParaRPr lang="en-US" dirty="0"/>
          </a:p>
          <a:p>
            <a:pPr>
              <a:lnSpc>
                <a:spcPct val="150000"/>
              </a:lnSpc>
            </a:pPr>
            <a:r>
              <a:rPr lang="en-US" dirty="0" err="1"/>
              <a:t>Bohonowych</a:t>
            </a:r>
            <a:r>
              <a:rPr lang="en-US" dirty="0"/>
              <a:t>, J. (2017). New Evidence Supports Benefits of </a:t>
            </a:r>
            <a:r>
              <a:rPr lang="en-US" dirty="0" err="1"/>
              <a:t>Hippotherapy</a:t>
            </a:r>
            <a:r>
              <a:rPr lang="en-US" dirty="0"/>
              <a:t>. Retrieved from https://</a:t>
            </a:r>
            <a:r>
              <a:rPr lang="en-US" dirty="0" smtClean="0"/>
              <a:t>www.fpwr.org/blog/new-evidence-supports-benefits-of-hippotherapy</a:t>
            </a:r>
            <a:endParaRPr lang="en-US" dirty="0"/>
          </a:p>
          <a:p>
            <a:pPr>
              <a:lnSpc>
                <a:spcPct val="150000"/>
              </a:lnSpc>
            </a:pPr>
            <a:r>
              <a:rPr lang="en-US" dirty="0"/>
              <a:t>A Horse of a Different Color: The Effectiveness of </a:t>
            </a:r>
            <a:r>
              <a:rPr lang="en-US" dirty="0" err="1"/>
              <a:t>Hippotherapy</a:t>
            </a:r>
            <a:r>
              <a:rPr lang="en-US" dirty="0"/>
              <a:t>. (2014, June 12). Retrieved from https://pdfs.semanticscholar.org/7d25/5a0c3f1b794c641e671dcff3d8fa79d32082.pdf</a:t>
            </a:r>
          </a:p>
        </p:txBody>
      </p:sp>
    </p:spTree>
    <p:extLst>
      <p:ext uri="{BB962C8B-B14F-4D97-AF65-F5344CB8AC3E}">
        <p14:creationId xmlns:p14="http://schemas.microsoft.com/office/powerpoint/2010/main" val="2889398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818712" y="2222287"/>
            <a:ext cx="10554574" cy="4475693"/>
          </a:xfrm>
        </p:spPr>
        <p:txBody>
          <a:bodyPr/>
          <a:lstStyle/>
          <a:p>
            <a:pPr>
              <a:lnSpc>
                <a:spcPct val="150000"/>
              </a:lnSpc>
            </a:pPr>
            <a:r>
              <a:rPr lang="en-US" dirty="0" err="1"/>
              <a:t>Klose</a:t>
            </a:r>
            <a:r>
              <a:rPr lang="en-US" dirty="0"/>
              <a:t>, R., &amp; Berg, E. (2019). Stress-related behavior of horses in adapted therapeutic riding lessons and </a:t>
            </a:r>
            <a:r>
              <a:rPr lang="en-US" dirty="0" err="1"/>
              <a:t>hippotherapy</a:t>
            </a:r>
            <a:r>
              <a:rPr lang="en-US" dirty="0"/>
              <a:t> sessions. </a:t>
            </a:r>
            <a:r>
              <a:rPr lang="en-US" i="1" dirty="0"/>
              <a:t>Journal of Equine Veterinary Science</a:t>
            </a:r>
            <a:r>
              <a:rPr lang="en-US" dirty="0"/>
              <a:t>, </a:t>
            </a:r>
            <a:r>
              <a:rPr lang="en-US" i="1" dirty="0"/>
              <a:t>76</a:t>
            </a:r>
            <a:r>
              <a:rPr lang="en-US" dirty="0"/>
              <a:t>, 95. doi:10.1016/j.jevs.2019.03.133</a:t>
            </a:r>
          </a:p>
          <a:p>
            <a:pPr>
              <a:lnSpc>
                <a:spcPct val="150000"/>
              </a:lnSpc>
            </a:pPr>
            <a:r>
              <a:rPr lang="en-US" dirty="0" err="1"/>
              <a:t>Koca</a:t>
            </a:r>
            <a:r>
              <a:rPr lang="en-US" dirty="0"/>
              <a:t>, T. T., &amp; </a:t>
            </a:r>
            <a:r>
              <a:rPr lang="en-US" dirty="0" err="1"/>
              <a:t>Ataseven</a:t>
            </a:r>
            <a:r>
              <a:rPr lang="en-US" dirty="0"/>
              <a:t>, H. (2016). What is </a:t>
            </a:r>
            <a:r>
              <a:rPr lang="en-US" dirty="0" err="1"/>
              <a:t>hippotherapy</a:t>
            </a:r>
            <a:r>
              <a:rPr lang="en-US" dirty="0"/>
              <a:t>? The indications and effectiveness of </a:t>
            </a:r>
            <a:r>
              <a:rPr lang="en-US" dirty="0" err="1"/>
              <a:t>hippotherapy</a:t>
            </a:r>
            <a:r>
              <a:rPr lang="en-US" dirty="0"/>
              <a:t>. Retrieved from https://www.ncbi.nlm.nih.gov/pmc/articles/PMC5175116/</a:t>
            </a:r>
          </a:p>
          <a:p>
            <a:endParaRPr lang="en-US" dirty="0"/>
          </a:p>
        </p:txBody>
      </p:sp>
    </p:spTree>
    <p:extLst>
      <p:ext uri="{BB962C8B-B14F-4D97-AF65-F5344CB8AC3E}">
        <p14:creationId xmlns:p14="http://schemas.microsoft.com/office/powerpoint/2010/main" val="30572677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310</TotalTime>
  <Words>1041</Words>
  <Application>Microsoft Office PowerPoint</Application>
  <PresentationFormat>Widescreen</PresentationFormat>
  <Paragraphs>57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Century Gothic</vt:lpstr>
      <vt:lpstr>Courier New</vt:lpstr>
      <vt:lpstr>Verdana</vt:lpstr>
      <vt:lpstr>Wingdings 2</vt:lpstr>
      <vt:lpstr>Quotable</vt:lpstr>
      <vt:lpstr>HIPPO THERAPY RESEARCH</vt:lpstr>
      <vt:lpstr>Introduction</vt:lpstr>
      <vt:lpstr>Importance of the Hippo therapy</vt:lpstr>
      <vt:lpstr>Who it was created for</vt:lpstr>
      <vt:lpstr>Importance of Hippo therapy</vt:lpstr>
      <vt:lpstr>Implementation of hippo therapy</vt:lpstr>
      <vt:lpstr>Implementation of Hippo therapy</vt:lpstr>
      <vt:lpstr>Disadvantages of hippo therapy</vt:lpstr>
      <vt:lpstr>Literature from previous research</vt:lpstr>
      <vt:lpstr>Literature from previous research</vt:lpstr>
      <vt:lpstr>Literature from previous research</vt:lpstr>
      <vt:lpstr>References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HIPPO THERAPY RESEARCH</dc:title>
  <dc:creator>User</dc:creator>
  <cp:lastModifiedBy>User</cp:lastModifiedBy>
  <cp:revision>22</cp:revision>
  <dcterms:created xsi:type="dcterms:W3CDTF">2019-08-02T20:37:28Z</dcterms:created>
  <dcterms:modified xsi:type="dcterms:W3CDTF">2019-08-03T01:48:08Z</dcterms:modified>
</cp:coreProperties>
</file>